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Nunito"/>
      <p:regular r:id="rId16"/>
      <p:bold r:id="rId17"/>
      <p:italic r:id="rId18"/>
      <p:boldItalic r:id="rId19"/>
    </p:embeddedFont>
    <p:embeddedFont>
      <p:font typeface="Manrope"/>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anrope-regular.fntdata"/><Relationship Id="rId11" Type="http://schemas.openxmlformats.org/officeDocument/2006/relationships/slide" Target="slides/slide6.xml"/><Relationship Id="rId10" Type="http://schemas.openxmlformats.org/officeDocument/2006/relationships/slide" Target="slides/slide5.xml"/><Relationship Id="rId21" Type="http://schemas.openxmlformats.org/officeDocument/2006/relationships/font" Target="fonts/Manrope-bold.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notesMaster" Target="notesMasters/notesMaster1.xml"/><Relationship Id="rId19" Type="http://schemas.openxmlformats.org/officeDocument/2006/relationships/font" Target="fonts/Nunito-boldItalic.fntdata"/><Relationship Id="rId6" Type="http://schemas.openxmlformats.org/officeDocument/2006/relationships/slide" Target="slides/slide1.xml"/><Relationship Id="rId18"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 name="Shape 18"/>
        <p:cNvGrpSpPr/>
        <p:nvPr/>
      </p:nvGrpSpPr>
      <p:grpSpPr>
        <a:xfrm>
          <a:off x="0" y="0"/>
          <a:ext cx="0" cy="0"/>
          <a:chOff x="0" y="0"/>
          <a:chExt cx="0" cy="0"/>
        </a:xfrm>
      </p:grpSpPr>
      <p:sp>
        <p:nvSpPr>
          <p:cNvPr id="19" name="Google Shape;19;g34515be4252_0_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 name="Google Shape;20;g34515be4252_0_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rPr lang="en"/>
              <a:t>Welcome everyone! Today, we're going to explore the fascinating world of llamas, unique animals deeply intertwined with human history and culture in the Andes Mountains of South America. Let's discover why they're so remarkable.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34515be4252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34515be4252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To wrap up, llamas are extraordinary animals, intelligent, strong, and culturally significant. By supporting responsible llama farming, we contribute positively to local economies and ecosystems. Thank you, and I’d be happy to answer any questions!</a:t>
            </a:r>
            <a:endParaRPr/>
          </a:p>
          <a:p>
            <a:pPr indent="0" lvl="0" marL="0" rtl="0" algn="l">
              <a:spcBef>
                <a:spcPts val="120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 name="Shape 25"/>
        <p:cNvGrpSpPr/>
        <p:nvPr/>
      </p:nvGrpSpPr>
      <p:grpSpPr>
        <a:xfrm>
          <a:off x="0" y="0"/>
          <a:ext cx="0" cy="0"/>
          <a:chOff x="0" y="0"/>
          <a:chExt cx="0" cy="0"/>
        </a:xfrm>
      </p:grpSpPr>
      <p:sp>
        <p:nvSpPr>
          <p:cNvPr id="26" name="Google Shape;26;g34515be4252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 name="Google Shape;27;g34515be4252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Llamas were domesticated thousands of years ago. They descend from wild camelids native to South America and share their habitat with related species like alpacas, guanacos, and vicuñas.</a:t>
            </a:r>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 name="Shape 32"/>
        <p:cNvGrpSpPr/>
        <p:nvPr/>
      </p:nvGrpSpPr>
      <p:grpSpPr>
        <a:xfrm>
          <a:off x="0" y="0"/>
          <a:ext cx="0" cy="0"/>
          <a:chOff x="0" y="0"/>
          <a:chExt cx="0" cy="0"/>
        </a:xfrm>
      </p:grpSpPr>
      <p:sp>
        <p:nvSpPr>
          <p:cNvPr id="33" name="Google Shape;33;g34515be4252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 name="Google Shape;34;g34515be4252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Llamas are well adapted to life in harsh mountain environments, with thick coats protecting them from the cold and specialized respiratory adaptations that allow survival at high elevations.</a:t>
            </a:r>
            <a:endParaRPr/>
          </a:p>
          <a:p>
            <a:pPr indent="0" lvl="0" marL="0" rtl="0" algn="l">
              <a:spcBef>
                <a:spcPts val="12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g34515be4252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 name="Google Shape;41;g34515be4252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Llamas have a simple but nutritious diet. Their feeding habits make them ideal animals for regions where food can be sparse, demonstrating their adaptability.</a:t>
            </a:r>
            <a:endParaRPr/>
          </a:p>
          <a:p>
            <a:pPr indent="0" lvl="0" marL="0" rtl="0" algn="l">
              <a:spcBef>
                <a:spcPts val="120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34515be4252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34515be4252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Llamas have a sophisticated social structure. They communicate effectively through subtle signals and body language. Contrary to popular belief, llamas only spit as a last resort when feeling threatened or irritated.</a:t>
            </a:r>
            <a:endParaRPr/>
          </a:p>
          <a:p>
            <a:pPr indent="0" lvl="0" marL="0" rtl="0" algn="l">
              <a:spcBef>
                <a:spcPts val="120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34515be4252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34515be4252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Llamas have a relatively long gestation period, producing typically one offspring (cria) per year. Newborn llamas are quick to stand and nurse, vital for survival in challenging environments.</a:t>
            </a:r>
            <a:endParaRPr/>
          </a:p>
          <a:p>
            <a:pPr indent="0" lvl="0" marL="0" rtl="0" algn="l">
              <a:spcBef>
                <a:spcPts val="120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34515be4252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g34515be4252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Llamas have been integral to the Andean way of life for thousands of years. They were central to trade, transportation, clothing production, and had spiritual significance to indigenous communities.</a:t>
            </a:r>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4515be4252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4515be4252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Today, llamas have diversified roles. Their gentle nature makes them beloved as therapy animals, while their strength and wool continue to make them economically valuable in various industries.</a:t>
            </a:r>
            <a:endParaRPr/>
          </a:p>
          <a:p>
            <a:pPr indent="0" lvl="0" marL="0" rtl="0" algn="l">
              <a:spcBef>
                <a:spcPts val="12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4515be4252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4515be4252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Although domesticated llamas are not endangered, ethical farming practices are crucial. Conservation efforts focus mainly on wild camelids threatened by human activities and environmental changes.</a:t>
            </a:r>
            <a:endParaRPr/>
          </a:p>
          <a:p>
            <a:pPr indent="0" lvl="0" marL="0" rtl="0" algn="l">
              <a:spcBef>
                <a:spcPts val="12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enerated Slide 1_1_1_TITLEANDBULLETS_J">
  <p:cSld name="TITLE_AND_BODY_2_1_1_1_1_1_2">
    <p:spTree>
      <p:nvGrpSpPr>
        <p:cNvPr id="9" name="Shape 9"/>
        <p:cNvGrpSpPr/>
        <p:nvPr/>
      </p:nvGrpSpPr>
      <p:grpSpPr>
        <a:xfrm>
          <a:off x="0" y="0"/>
          <a:ext cx="0" cy="0"/>
          <a:chOff x="0" y="0"/>
          <a:chExt cx="0" cy="0"/>
        </a:xfrm>
      </p:grpSpPr>
      <p:sp>
        <p:nvSpPr>
          <p:cNvPr id="10" name="Google Shape;10;p2"/>
          <p:cNvSpPr/>
          <p:nvPr>
            <p:ph idx="2" type="pic"/>
          </p:nvPr>
        </p:nvSpPr>
        <p:spPr>
          <a:xfrm>
            <a:off x="457200" y="1519300"/>
            <a:ext cx="3090600" cy="3090600"/>
          </a:xfrm>
          <a:prstGeom prst="roundRect">
            <a:avLst>
              <a:gd fmla="val 50000" name="adj"/>
            </a:avLst>
          </a:prstGeom>
          <a:noFill/>
          <a:ln>
            <a:noFill/>
          </a:ln>
        </p:spPr>
      </p:sp>
      <p:sp>
        <p:nvSpPr>
          <p:cNvPr id="11" name="Google Shape;11;p2"/>
          <p:cNvSpPr txBox="1"/>
          <p:nvPr>
            <p:ph type="title"/>
          </p:nvPr>
        </p:nvSpPr>
        <p:spPr>
          <a:xfrm>
            <a:off x="507450" y="331400"/>
            <a:ext cx="8129100" cy="796200"/>
          </a:xfrm>
          <a:prstGeom prst="rect">
            <a:avLst/>
          </a:prstGeom>
        </p:spPr>
        <p:txBody>
          <a:bodyPr anchorCtr="0" anchor="ctr" bIns="0" lIns="0" spcFirstLastPara="1" rIns="0" wrap="square" tIns="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 name="Google Shape;12;p2"/>
          <p:cNvSpPr txBox="1"/>
          <p:nvPr>
            <p:ph idx="1" type="body"/>
          </p:nvPr>
        </p:nvSpPr>
        <p:spPr>
          <a:xfrm>
            <a:off x="3854182" y="1519301"/>
            <a:ext cx="4782300" cy="3090600"/>
          </a:xfrm>
          <a:prstGeom prst="rect">
            <a:avLst/>
          </a:prstGeom>
        </p:spPr>
        <p:txBody>
          <a:bodyPr anchorCtr="0" anchor="t" bIns="0" lIns="0" spcFirstLastPara="1" rIns="0" wrap="square" tIns="0">
            <a:norm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extLst>
    <p:ext uri="{DCECCB84-F9BA-43D5-87BE-67443E8EF086}">
      <p15:sldGuideLst>
        <p15:guide id="1" pos="288">
          <p15:clr>
            <a:srgbClr val="E46962"/>
          </p15:clr>
        </p15:guide>
        <p15:guide id="2" orient="horz" pos="288">
          <p15:clr>
            <a:srgbClr val="E46962"/>
          </p15:clr>
        </p15:guide>
        <p15:guide id="3" orient="horz" pos="2880">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enerated Slide 1_1_1_TITLEANDBULLETS_D">
  <p:cSld name="TITLE_AND_BODY_2_1_1_1_1">
    <p:spTree>
      <p:nvGrpSpPr>
        <p:cNvPr id="13" name="Shape 13"/>
        <p:cNvGrpSpPr/>
        <p:nvPr/>
      </p:nvGrpSpPr>
      <p:grpSpPr>
        <a:xfrm>
          <a:off x="0" y="0"/>
          <a:ext cx="0" cy="0"/>
          <a:chOff x="0" y="0"/>
          <a:chExt cx="0" cy="0"/>
        </a:xfrm>
      </p:grpSpPr>
      <p:sp>
        <p:nvSpPr>
          <p:cNvPr id="14" name="Google Shape;14;p3"/>
          <p:cNvSpPr/>
          <p:nvPr>
            <p:ph idx="2" type="pic"/>
          </p:nvPr>
        </p:nvSpPr>
        <p:spPr>
          <a:xfrm>
            <a:off x="296299" y="316350"/>
            <a:ext cx="4510800" cy="4510800"/>
          </a:xfrm>
          <a:prstGeom prst="roundRect">
            <a:avLst>
              <a:gd fmla="val 50000" name="adj"/>
            </a:avLst>
          </a:prstGeom>
          <a:noFill/>
          <a:ln>
            <a:noFill/>
          </a:ln>
        </p:spPr>
      </p:sp>
      <p:sp>
        <p:nvSpPr>
          <p:cNvPr id="15" name="Google Shape;15;p3"/>
          <p:cNvSpPr txBox="1"/>
          <p:nvPr>
            <p:ph type="title"/>
          </p:nvPr>
        </p:nvSpPr>
        <p:spPr>
          <a:xfrm>
            <a:off x="5151925" y="289525"/>
            <a:ext cx="3548100" cy="1093500"/>
          </a:xfrm>
          <a:prstGeom prst="rect">
            <a:avLst/>
          </a:prstGeom>
        </p:spPr>
        <p:txBody>
          <a:bodyPr anchorCtr="0" anchor="t" bIns="0" lIns="0" spcFirstLastPara="1" rIns="0" wrap="square" tIns="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 name="Google Shape;16;p3"/>
          <p:cNvSpPr txBox="1"/>
          <p:nvPr>
            <p:ph idx="1" type="body"/>
          </p:nvPr>
        </p:nvSpPr>
        <p:spPr>
          <a:xfrm>
            <a:off x="5151925" y="1565671"/>
            <a:ext cx="3548100" cy="3288300"/>
          </a:xfrm>
          <a:prstGeom prst="rect">
            <a:avLst/>
          </a:prstGeom>
        </p:spPr>
        <p:txBody>
          <a:bodyPr anchorCtr="0" anchor="t" bIns="0" lIns="0" spcFirstLastPara="1" rIns="0" wrap="square" tIns="0">
            <a:norm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extLst>
    <p:ext uri="{DCECCB84-F9BA-43D5-87BE-67443E8EF086}">
      <p15:sldGuideLst>
        <p15:guide id="1" pos="288">
          <p15:clr>
            <a:srgbClr val="E46962"/>
          </p15:clr>
        </p15:guide>
        <p15:guide id="2" orient="horz" pos="288">
          <p15:clr>
            <a:srgbClr val="E46962"/>
          </p15:clr>
        </p15:guide>
        <p15:guide id="3" orient="horz" pos="288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7" name="Shape 17"/>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Quarterly business review">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idx="12" type="sldNum"/>
          </p:nvPr>
        </p:nvSpPr>
        <p:spPr>
          <a:xfrm>
            <a:off x="8311825" y="4696689"/>
            <a:ext cx="548700" cy="183000"/>
          </a:xfrm>
          <a:prstGeom prst="rect">
            <a:avLst/>
          </a:prstGeom>
          <a:noFill/>
          <a:ln>
            <a:noFill/>
          </a:ln>
        </p:spPr>
        <p:txBody>
          <a:bodyPr anchorCtr="0" anchor="b" bIns="0" lIns="91425" spcFirstLastPara="1" rIns="0" wrap="square" tIns="0">
            <a:normAutofit/>
          </a:bodyPr>
          <a:lstStyle>
            <a:lvl1pPr lvl="0" algn="r">
              <a:buNone/>
              <a:defRPr sz="800">
                <a:solidFill>
                  <a:schemeClr val="dk1"/>
                </a:solidFill>
                <a:latin typeface="Manrope"/>
                <a:ea typeface="Manrope"/>
                <a:cs typeface="Manrope"/>
                <a:sym typeface="Manrope"/>
              </a:defRPr>
            </a:lvl1pPr>
            <a:lvl2pPr lvl="1" algn="r">
              <a:buNone/>
              <a:defRPr sz="800">
                <a:solidFill>
                  <a:schemeClr val="dk1"/>
                </a:solidFill>
                <a:latin typeface="Manrope"/>
                <a:ea typeface="Manrope"/>
                <a:cs typeface="Manrope"/>
                <a:sym typeface="Manrope"/>
              </a:defRPr>
            </a:lvl2pPr>
            <a:lvl3pPr lvl="2" algn="r">
              <a:buNone/>
              <a:defRPr sz="800">
                <a:solidFill>
                  <a:schemeClr val="dk1"/>
                </a:solidFill>
                <a:latin typeface="Manrope"/>
                <a:ea typeface="Manrope"/>
                <a:cs typeface="Manrope"/>
                <a:sym typeface="Manrope"/>
              </a:defRPr>
            </a:lvl3pPr>
            <a:lvl4pPr lvl="3" algn="r">
              <a:buNone/>
              <a:defRPr sz="800">
                <a:solidFill>
                  <a:schemeClr val="dk1"/>
                </a:solidFill>
                <a:latin typeface="Manrope"/>
                <a:ea typeface="Manrope"/>
                <a:cs typeface="Manrope"/>
                <a:sym typeface="Manrope"/>
              </a:defRPr>
            </a:lvl4pPr>
            <a:lvl5pPr lvl="4" algn="r">
              <a:buNone/>
              <a:defRPr sz="800">
                <a:solidFill>
                  <a:schemeClr val="dk1"/>
                </a:solidFill>
                <a:latin typeface="Manrope"/>
                <a:ea typeface="Manrope"/>
                <a:cs typeface="Manrope"/>
                <a:sym typeface="Manrope"/>
              </a:defRPr>
            </a:lvl5pPr>
            <a:lvl6pPr lvl="5" algn="r">
              <a:buNone/>
              <a:defRPr sz="800">
                <a:solidFill>
                  <a:schemeClr val="dk1"/>
                </a:solidFill>
                <a:latin typeface="Manrope"/>
                <a:ea typeface="Manrope"/>
                <a:cs typeface="Manrope"/>
                <a:sym typeface="Manrope"/>
              </a:defRPr>
            </a:lvl6pPr>
            <a:lvl7pPr lvl="6" algn="r">
              <a:buNone/>
              <a:defRPr sz="800">
                <a:solidFill>
                  <a:schemeClr val="dk1"/>
                </a:solidFill>
                <a:latin typeface="Manrope"/>
                <a:ea typeface="Manrope"/>
                <a:cs typeface="Manrope"/>
                <a:sym typeface="Manrope"/>
              </a:defRPr>
            </a:lvl7pPr>
            <a:lvl8pPr lvl="7" algn="r">
              <a:buNone/>
              <a:defRPr sz="800">
                <a:solidFill>
                  <a:schemeClr val="dk1"/>
                </a:solidFill>
                <a:latin typeface="Manrope"/>
                <a:ea typeface="Manrope"/>
                <a:cs typeface="Manrope"/>
                <a:sym typeface="Manrope"/>
              </a:defRPr>
            </a:lvl8pPr>
            <a:lvl9pPr lvl="8" algn="r">
              <a:buNone/>
              <a:defRPr sz="800">
                <a:solidFill>
                  <a:schemeClr val="dk1"/>
                </a:solidFill>
                <a:latin typeface="Manrope"/>
                <a:ea typeface="Manrope"/>
                <a:cs typeface="Manrope"/>
                <a:sym typeface="Manrope"/>
              </a:defRPr>
            </a:lvl9pPr>
          </a:lstStyle>
          <a:p>
            <a:pPr indent="0" lvl="0" marL="0" rtl="0" algn="r">
              <a:spcBef>
                <a:spcPts val="0"/>
              </a:spcBef>
              <a:spcAft>
                <a:spcPts val="0"/>
              </a:spcAft>
              <a:buNone/>
            </a:pPr>
            <a:fld id="{00000000-1234-1234-1234-123412341234}" type="slidenum">
              <a:rPr lang="en"/>
              <a:t>‹#›</a:t>
            </a:fld>
            <a:endParaRPr/>
          </a:p>
        </p:txBody>
      </p:sp>
      <p:sp>
        <p:nvSpPr>
          <p:cNvPr id="7" name="Google Shape;7;p1"/>
          <p:cNvSpPr txBox="1"/>
          <p:nvPr>
            <p:ph idx="1" type="body"/>
          </p:nvPr>
        </p:nvSpPr>
        <p:spPr>
          <a:xfrm>
            <a:off x="284700" y="1782325"/>
            <a:ext cx="4287300" cy="2901300"/>
          </a:xfrm>
          <a:prstGeom prst="rect">
            <a:avLst/>
          </a:prstGeom>
          <a:noFill/>
          <a:ln>
            <a:noFill/>
          </a:ln>
        </p:spPr>
        <p:txBody>
          <a:bodyPr anchorCtr="0" anchor="t" bIns="0" lIns="0" spcFirstLastPara="1" rIns="0" wrap="square" tIns="0">
            <a:noAutofit/>
          </a:bodyPr>
          <a:lstStyle>
            <a:lvl1pPr indent="-317500" lvl="0" marL="457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1pPr>
            <a:lvl2pPr indent="-317500" lvl="1" marL="914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2pPr>
            <a:lvl3pPr indent="-317500" lvl="2" marL="1371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3pPr>
            <a:lvl4pPr indent="-317500" lvl="3" marL="1828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4pPr>
            <a:lvl5pPr indent="-317500" lvl="4" marL="22860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5pPr>
            <a:lvl6pPr indent="-317500" lvl="5" marL="27432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6pPr>
            <a:lvl7pPr indent="-317500" lvl="6" marL="32004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7pPr>
            <a:lvl8pPr indent="-317500" lvl="7" marL="36576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8pPr>
            <a:lvl9pPr indent="-317500" lvl="8" marL="4114800">
              <a:lnSpc>
                <a:spcPct val="115000"/>
              </a:lnSpc>
              <a:spcBef>
                <a:spcPts val="0"/>
              </a:spcBef>
              <a:spcAft>
                <a:spcPts val="0"/>
              </a:spcAft>
              <a:buClr>
                <a:schemeClr val="dk1"/>
              </a:buClr>
              <a:buSzPts val="1400"/>
              <a:buFont typeface="Nunito"/>
              <a:buChar char="■"/>
              <a:defRPr>
                <a:solidFill>
                  <a:schemeClr val="dk1"/>
                </a:solidFill>
                <a:latin typeface="Nunito"/>
                <a:ea typeface="Nunito"/>
                <a:cs typeface="Nunito"/>
                <a:sym typeface="Nunito"/>
              </a:defRPr>
            </a:lvl9pPr>
          </a:lstStyle>
          <a:p/>
        </p:txBody>
      </p:sp>
      <p:sp>
        <p:nvSpPr>
          <p:cNvPr id="8" name="Google Shape;8;p1"/>
          <p:cNvSpPr txBox="1"/>
          <p:nvPr>
            <p:ph type="title"/>
          </p:nvPr>
        </p:nvSpPr>
        <p:spPr>
          <a:xfrm>
            <a:off x="283475" y="420225"/>
            <a:ext cx="7323300" cy="572100"/>
          </a:xfrm>
          <a:prstGeom prst="rect">
            <a:avLst/>
          </a:prstGeom>
          <a:noFill/>
          <a:ln>
            <a:noFill/>
          </a:ln>
        </p:spPr>
        <p:txBody>
          <a:bodyPr anchorCtr="0" anchor="t" bIns="0" lIns="0" spcFirstLastPara="1" rIns="0" wrap="square" tIns="0">
            <a:noAutofit/>
          </a:bodyPr>
          <a:lstStyle>
            <a:lvl1pPr lvl="0">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1pPr>
            <a:lvl2pPr lvl="1">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2pPr>
            <a:lvl3pPr lvl="2">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3pPr>
            <a:lvl4pPr lvl="3">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4pPr>
            <a:lvl5pPr lvl="4">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5pPr>
            <a:lvl6pPr lvl="5">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6pPr>
            <a:lvl7pPr lvl="6">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7pPr>
            <a:lvl8pPr lvl="7">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8pPr>
            <a:lvl9pPr lvl="8">
              <a:spcBef>
                <a:spcPts val="0"/>
              </a:spcBef>
              <a:spcAft>
                <a:spcPts val="0"/>
              </a:spcAft>
              <a:buClr>
                <a:schemeClr val="dk1"/>
              </a:buClr>
              <a:buSzPts val="2800"/>
              <a:buFont typeface="Manrope"/>
              <a:buNone/>
              <a:defRPr sz="2800">
                <a:solidFill>
                  <a:schemeClr val="dk1"/>
                </a:solidFill>
                <a:latin typeface="Manrope"/>
                <a:ea typeface="Manrope"/>
                <a:cs typeface="Manrope"/>
                <a:sym typeface="Manrope"/>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300">
          <p15:clr>
            <a:schemeClr val="accent3"/>
          </p15:clr>
        </p15:guide>
        <p15:guide id="2" orient="horz" pos="300">
          <p15:clr>
            <a:schemeClr val="accent3"/>
          </p15:clr>
        </p15:guide>
        <p15:guide id="3" orient="horz" pos="899">
          <p15:clr>
            <a:schemeClr val="accent3"/>
          </p15:clr>
        </p15:guide>
        <p15:guide id="4" pos="1561">
          <p15:clr>
            <a:schemeClr val="accent3"/>
          </p15:clr>
        </p15:guide>
        <p15:guide id="5" pos="1619">
          <p15:clr>
            <a:schemeClr val="accent3"/>
          </p15:clr>
        </p15:guide>
        <p15:guide id="6" orient="horz" pos="962">
          <p15:clr>
            <a:schemeClr val="accent3"/>
          </p15:clr>
        </p15:guide>
        <p15:guide id="7" orient="horz" pos="1561">
          <p15:clr>
            <a:schemeClr val="accent3"/>
          </p15:clr>
        </p15:guide>
        <p15:guide id="8" orient="horz" pos="1619">
          <p15:clr>
            <a:schemeClr val="accent3"/>
          </p15:clr>
        </p15:guide>
        <p15:guide id="9" orient="horz" pos="2281">
          <p15:clr>
            <a:schemeClr val="accent3"/>
          </p15:clr>
        </p15:guide>
        <p15:guide id="10" orient="horz" pos="2339">
          <p15:clr>
            <a:schemeClr val="accent3"/>
          </p15:clr>
        </p15:guide>
        <p15:guide id="11" orient="horz" pos="2943">
          <p15:clr>
            <a:schemeClr val="accent3"/>
          </p15:clr>
        </p15:guide>
        <p15:guide id="12" pos="1981">
          <p15:clr>
            <a:schemeClr val="accent5"/>
          </p15:clr>
        </p15:guide>
        <p15:guide id="13" pos="2039">
          <p15:clr>
            <a:schemeClr val="accent5"/>
          </p15:clr>
        </p15:guide>
        <p15:guide id="14" pos="2880">
          <p15:clr>
            <a:schemeClr val="accent3"/>
          </p15:clr>
        </p15:guide>
        <p15:guide id="15" pos="2938">
          <p15:clr>
            <a:schemeClr val="accent3"/>
          </p15:clr>
        </p15:guide>
        <p15:guide id="16" pos="3721">
          <p15:clr>
            <a:schemeClr val="accent5"/>
          </p15:clr>
        </p15:guide>
        <p15:guide id="17" pos="3779">
          <p15:clr>
            <a:schemeClr val="accent5"/>
          </p15:clr>
        </p15:guide>
        <p15:guide id="18" pos="4141">
          <p15:clr>
            <a:schemeClr val="accent3"/>
          </p15:clr>
        </p15:guide>
        <p15:guide id="19" pos="4199">
          <p15:clr>
            <a:schemeClr val="accent3"/>
          </p15:clr>
        </p15:guide>
        <p15:guide id="20" pos="5460">
          <p15:clr>
            <a:schemeClr val="accent3"/>
          </p15:clr>
        </p15:guide>
        <p15:guide id="21" pos="179">
          <p15:clr>
            <a:schemeClr val="accent1"/>
          </p15:clr>
        </p15:guide>
        <p15:guide id="22" pos="5581">
          <p15:clr>
            <a:schemeClr val="accent1"/>
          </p15:clr>
        </p15:guide>
        <p15:guide id="23" orient="horz" pos="179">
          <p15:clr>
            <a:schemeClr val="accent1"/>
          </p15:clr>
        </p15:guide>
        <p15:guide id="24" orient="horz" pos="3059">
          <p15:clr>
            <a:schemeClr val="accent1"/>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 name="Shape 21"/>
        <p:cNvGrpSpPr/>
        <p:nvPr/>
      </p:nvGrpSpPr>
      <p:grpSpPr>
        <a:xfrm>
          <a:off x="0" y="0"/>
          <a:ext cx="0" cy="0"/>
          <a:chOff x="0" y="0"/>
          <a:chExt cx="0" cy="0"/>
        </a:xfrm>
      </p:grpSpPr>
      <p:sp>
        <p:nvSpPr>
          <p:cNvPr id="22" name="Google Shape;22;p5"/>
          <p:cNvSpPr txBox="1"/>
          <p:nvPr/>
        </p:nvSpPr>
        <p:spPr>
          <a:xfrm>
            <a:off x="4877425" y="1683425"/>
            <a:ext cx="4297500" cy="44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solidFill>
                  <a:schemeClr val="dk1"/>
                </a:solidFill>
              </a:rPr>
              <a:t>Llamas: Fascinating Animals of the Andes</a:t>
            </a:r>
            <a:endParaRPr b="1" sz="1500">
              <a:solidFill>
                <a:schemeClr val="dk1"/>
              </a:solidFill>
            </a:endParaRPr>
          </a:p>
        </p:txBody>
      </p:sp>
      <p:sp>
        <p:nvSpPr>
          <p:cNvPr id="23" name="Google Shape;23;p5"/>
          <p:cNvSpPr txBox="1"/>
          <p:nvPr/>
        </p:nvSpPr>
        <p:spPr>
          <a:xfrm>
            <a:off x="4906650" y="2064579"/>
            <a:ext cx="5030400" cy="33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An Overview of Their Life, Behavior, and Role</a:t>
            </a:r>
            <a:endParaRPr>
              <a:solidFill>
                <a:schemeClr val="dk1"/>
              </a:solidFill>
            </a:endParaRPr>
          </a:p>
        </p:txBody>
      </p:sp>
      <p:pic>
        <p:nvPicPr>
          <p:cNvPr id="24" name="Google Shape;24;p5"/>
          <p:cNvPicPr preferRelativeResize="0"/>
          <p:nvPr/>
        </p:nvPicPr>
        <p:blipFill>
          <a:blip r:embed="rId3">
            <a:alphaModFix/>
          </a:blip>
          <a:stretch>
            <a:fillRect/>
          </a:stretch>
        </p:blipFill>
        <p:spPr>
          <a:xfrm>
            <a:off x="79050" y="160775"/>
            <a:ext cx="4492950" cy="4492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4"/>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Conclusion &amp; Fun Facts</a:t>
            </a:r>
            <a:endParaRPr/>
          </a:p>
        </p:txBody>
      </p:sp>
      <p:sp>
        <p:nvSpPr>
          <p:cNvPr id="83" name="Google Shape;83;p14"/>
          <p:cNvSpPr txBox="1"/>
          <p:nvPr/>
        </p:nvSpPr>
        <p:spPr>
          <a:xfrm>
            <a:off x="236975" y="1277500"/>
            <a:ext cx="56373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Intelligent &amp; Curious:</a:t>
            </a:r>
            <a:r>
              <a:rPr lang="en" sz="1100"/>
              <a:t> Highly trainable and inquisitive.</a:t>
            </a:r>
            <a:br>
              <a:rPr lang="en" sz="1100"/>
            </a:br>
            <a:endParaRPr sz="1100"/>
          </a:p>
          <a:p>
            <a:pPr indent="0" lvl="0" marL="0" rtl="0" algn="l">
              <a:spcBef>
                <a:spcPts val="0"/>
              </a:spcBef>
              <a:spcAft>
                <a:spcPts val="0"/>
              </a:spcAft>
              <a:buNone/>
            </a:pPr>
            <a:r>
              <a:rPr b="1" lang="en" sz="1100"/>
              <a:t>Strength:</a:t>
            </a:r>
            <a:r>
              <a:rPr lang="en" sz="1100"/>
              <a:t> Can carry approximately 25-30% of their body weight.</a:t>
            </a:r>
            <a:br>
              <a:rPr lang="en" sz="1100"/>
            </a:br>
            <a:endParaRPr sz="1100"/>
          </a:p>
          <a:p>
            <a:pPr indent="0" lvl="0" marL="0" rtl="0" algn="l">
              <a:spcBef>
                <a:spcPts val="0"/>
              </a:spcBef>
              <a:spcAft>
                <a:spcPts val="0"/>
              </a:spcAft>
              <a:buNone/>
            </a:pPr>
            <a:r>
              <a:rPr b="1" lang="en" sz="1100"/>
              <a:t>Community Impact:</a:t>
            </a:r>
            <a:r>
              <a:rPr lang="en" sz="1100"/>
              <a:t> Sustainable farming supports local economies and ecosystems.</a:t>
            </a: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 name="Shape 28"/>
        <p:cNvGrpSpPr/>
        <p:nvPr/>
      </p:nvGrpSpPr>
      <p:grpSpPr>
        <a:xfrm>
          <a:off x="0" y="0"/>
          <a:ext cx="0" cy="0"/>
          <a:chOff x="0" y="0"/>
          <a:chExt cx="0" cy="0"/>
        </a:xfrm>
      </p:grpSpPr>
      <p:sp>
        <p:nvSpPr>
          <p:cNvPr id="29" name="Google Shape;29;p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 Introduction to Llamas</a:t>
            </a:r>
            <a:endParaRPr/>
          </a:p>
        </p:txBody>
      </p:sp>
      <p:sp>
        <p:nvSpPr>
          <p:cNvPr id="30" name="Google Shape;30;p6"/>
          <p:cNvSpPr txBox="1"/>
          <p:nvPr/>
        </p:nvSpPr>
        <p:spPr>
          <a:xfrm>
            <a:off x="283475" y="917275"/>
            <a:ext cx="5930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Definition:</a:t>
            </a:r>
            <a:r>
              <a:rPr lang="en" sz="1100"/>
              <a:t> A domesticated South American camelid.</a:t>
            </a:r>
            <a:br>
              <a:rPr lang="en" sz="1100"/>
            </a:br>
            <a:endParaRPr sz="1100"/>
          </a:p>
          <a:p>
            <a:pPr indent="0" lvl="0" marL="0" rtl="0" algn="l">
              <a:spcBef>
                <a:spcPts val="0"/>
              </a:spcBef>
              <a:spcAft>
                <a:spcPts val="0"/>
              </a:spcAft>
              <a:buNone/>
            </a:pPr>
            <a:r>
              <a:rPr b="1" lang="en" sz="1100"/>
              <a:t>Scientific Name:</a:t>
            </a:r>
            <a:r>
              <a:rPr lang="en" sz="1100"/>
              <a:t> </a:t>
            </a:r>
            <a:r>
              <a:rPr i="1" lang="en" sz="1100"/>
              <a:t>Lama glama</a:t>
            </a:r>
            <a:r>
              <a:rPr lang="en" sz="1100"/>
              <a:t>.</a:t>
            </a:r>
            <a:br>
              <a:rPr lang="en" sz="1100"/>
            </a:br>
            <a:endParaRPr sz="1100"/>
          </a:p>
          <a:p>
            <a:pPr indent="0" lvl="0" marL="0" rtl="0" algn="l">
              <a:spcBef>
                <a:spcPts val="0"/>
              </a:spcBef>
              <a:spcAft>
                <a:spcPts val="0"/>
              </a:spcAft>
              <a:buNone/>
            </a:pPr>
            <a:r>
              <a:rPr b="1" lang="en" sz="1100"/>
              <a:t>Origin:</a:t>
            </a:r>
            <a:r>
              <a:rPr lang="en" sz="1100"/>
              <a:t> Andes Mountains, South America.</a:t>
            </a:r>
            <a:br>
              <a:rPr lang="en" sz="1100"/>
            </a:br>
            <a:endParaRPr sz="1100"/>
          </a:p>
          <a:p>
            <a:pPr indent="0" lvl="0" marL="0" rtl="0" algn="l">
              <a:spcBef>
                <a:spcPts val="0"/>
              </a:spcBef>
              <a:spcAft>
                <a:spcPts val="0"/>
              </a:spcAft>
              <a:buNone/>
            </a:pPr>
            <a:r>
              <a:rPr b="1" lang="en" sz="1100"/>
              <a:t>Related Species:</a:t>
            </a:r>
            <a:r>
              <a:rPr lang="en" sz="1100"/>
              <a:t> Alpacas, Guanacos, Vicuñas (wild relatives).</a:t>
            </a:r>
            <a:endParaRPr sz="1100"/>
          </a:p>
        </p:txBody>
      </p:sp>
      <p:pic>
        <p:nvPicPr>
          <p:cNvPr id="31" name="Google Shape;31;p6"/>
          <p:cNvPicPr preferRelativeResize="0"/>
          <p:nvPr/>
        </p:nvPicPr>
        <p:blipFill>
          <a:blip r:embed="rId3">
            <a:alphaModFix/>
          </a:blip>
          <a:stretch>
            <a:fillRect/>
          </a:stretch>
        </p:blipFill>
        <p:spPr>
          <a:xfrm>
            <a:off x="5480475" y="734600"/>
            <a:ext cx="3536250" cy="35362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 name="Shape 35"/>
        <p:cNvGrpSpPr/>
        <p:nvPr/>
      </p:nvGrpSpPr>
      <p:grpSpPr>
        <a:xfrm>
          <a:off x="0" y="0"/>
          <a:ext cx="0" cy="0"/>
          <a:chOff x="0" y="0"/>
          <a:chExt cx="0" cy="0"/>
        </a:xfrm>
      </p:grpSpPr>
      <p:sp>
        <p:nvSpPr>
          <p:cNvPr id="36" name="Google Shape;36;p7"/>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Physical Characteristics</a:t>
            </a:r>
            <a:endParaRPr/>
          </a:p>
        </p:txBody>
      </p:sp>
      <p:sp>
        <p:nvSpPr>
          <p:cNvPr id="37" name="Google Shape;37;p7"/>
          <p:cNvSpPr txBox="1"/>
          <p:nvPr/>
        </p:nvSpPr>
        <p:spPr>
          <a:xfrm>
            <a:off x="4572000" y="1939250"/>
            <a:ext cx="60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Height:</a:t>
            </a:r>
            <a:r>
              <a:rPr lang="en" sz="1100"/>
              <a:t> ~5.5 to 6 feet tall at the head.</a:t>
            </a:r>
            <a:br>
              <a:rPr lang="en" sz="1100"/>
            </a:br>
            <a:endParaRPr sz="1100"/>
          </a:p>
          <a:p>
            <a:pPr indent="0" lvl="0" marL="0" rtl="0" algn="l">
              <a:spcBef>
                <a:spcPts val="0"/>
              </a:spcBef>
              <a:spcAft>
                <a:spcPts val="0"/>
              </a:spcAft>
              <a:buNone/>
            </a:pPr>
            <a:r>
              <a:rPr b="1" lang="en" sz="1100"/>
              <a:t>Weight:</a:t>
            </a:r>
            <a:r>
              <a:rPr lang="en" sz="1100"/>
              <a:t> 280-450 pounds (127-204 kg).</a:t>
            </a:r>
            <a:br>
              <a:rPr lang="en" sz="1100"/>
            </a:br>
            <a:endParaRPr sz="1100"/>
          </a:p>
          <a:p>
            <a:pPr indent="0" lvl="0" marL="0" rtl="0" algn="l">
              <a:spcBef>
                <a:spcPts val="0"/>
              </a:spcBef>
              <a:spcAft>
                <a:spcPts val="0"/>
              </a:spcAft>
              <a:buNone/>
            </a:pPr>
            <a:r>
              <a:rPr b="1" lang="en" sz="1100"/>
              <a:t>Coat:</a:t>
            </a:r>
            <a:r>
              <a:rPr lang="en" sz="1100"/>
              <a:t> Soft, woolly fiber available in various colors.</a:t>
            </a:r>
            <a:br>
              <a:rPr lang="en" sz="1100"/>
            </a:br>
            <a:endParaRPr sz="1100"/>
          </a:p>
          <a:p>
            <a:pPr indent="0" lvl="0" marL="0" rtl="0" algn="l">
              <a:spcBef>
                <a:spcPts val="0"/>
              </a:spcBef>
              <a:spcAft>
                <a:spcPts val="0"/>
              </a:spcAft>
              <a:buNone/>
            </a:pPr>
            <a:r>
              <a:rPr b="1" lang="en" sz="1100"/>
              <a:t>Adaptations:</a:t>
            </a:r>
            <a:r>
              <a:rPr lang="en" sz="1100"/>
              <a:t> Large lungs, efficient oxygen use at high altitudes.</a:t>
            </a:r>
            <a:endParaRPr sz="1100"/>
          </a:p>
        </p:txBody>
      </p:sp>
      <p:pic>
        <p:nvPicPr>
          <p:cNvPr id="38" name="Google Shape;38;p7"/>
          <p:cNvPicPr preferRelativeResize="0"/>
          <p:nvPr/>
        </p:nvPicPr>
        <p:blipFill>
          <a:blip r:embed="rId3">
            <a:alphaModFix/>
          </a:blip>
          <a:stretch>
            <a:fillRect/>
          </a:stretch>
        </p:blipFill>
        <p:spPr>
          <a:xfrm>
            <a:off x="378875" y="664000"/>
            <a:ext cx="3979651" cy="39796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8"/>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Diet &amp; Habitat</a:t>
            </a:r>
            <a:endParaRPr/>
          </a:p>
        </p:txBody>
      </p:sp>
      <p:sp>
        <p:nvSpPr>
          <p:cNvPr id="44" name="Google Shape;44;p8"/>
          <p:cNvSpPr txBox="1"/>
          <p:nvPr/>
        </p:nvSpPr>
        <p:spPr>
          <a:xfrm>
            <a:off x="196875" y="1076450"/>
            <a:ext cx="5622900" cy="1327500"/>
          </a:xfrm>
          <a:prstGeom prst="rect">
            <a:avLst/>
          </a:prstGeom>
          <a:noFill/>
          <a:ln>
            <a:noFill/>
          </a:ln>
        </p:spPr>
        <p:txBody>
          <a:bodyPr anchorCtr="0" anchor="t" bIns="91425" lIns="91425" spcFirstLastPara="1" rIns="91425" wrap="square" tIns="91425">
            <a:spAutoFit/>
          </a:bodyPr>
          <a:lstStyle/>
          <a:p>
            <a:pPr indent="-298450" lvl="0" marL="457200" rtl="0" algn="l">
              <a:lnSpc>
                <a:spcPct val="115000"/>
              </a:lnSpc>
              <a:spcBef>
                <a:spcPts val="1200"/>
              </a:spcBef>
              <a:spcAft>
                <a:spcPts val="0"/>
              </a:spcAft>
              <a:buSzPts val="1100"/>
              <a:buChar char="●"/>
            </a:pPr>
            <a:r>
              <a:rPr b="1" lang="en" sz="1100"/>
              <a:t>Diet:</a:t>
            </a:r>
            <a:r>
              <a:rPr lang="en" sz="1100"/>
              <a:t> Herbivorous; grasses, hay, grains, leaves.</a:t>
            </a:r>
            <a:br>
              <a:rPr lang="en" sz="1100"/>
            </a:br>
            <a:endParaRPr sz="1100"/>
          </a:p>
          <a:p>
            <a:pPr indent="-298450" lvl="0" marL="457200" rtl="0" algn="l">
              <a:lnSpc>
                <a:spcPct val="115000"/>
              </a:lnSpc>
              <a:spcBef>
                <a:spcPts val="0"/>
              </a:spcBef>
              <a:spcAft>
                <a:spcPts val="0"/>
              </a:spcAft>
              <a:buSzPts val="1100"/>
              <a:buChar char="●"/>
            </a:pPr>
            <a:r>
              <a:rPr b="1" lang="en" sz="1100"/>
              <a:t>Habitat:</a:t>
            </a:r>
            <a:r>
              <a:rPr lang="en" sz="1100"/>
              <a:t> Semi-arid regions, high-altitude grasslands (Altiplano).</a:t>
            </a:r>
            <a:br>
              <a:rPr lang="en" sz="1100"/>
            </a:br>
            <a:endParaRPr sz="1100"/>
          </a:p>
          <a:p>
            <a:pPr indent="-298450" lvl="0" marL="457200" rtl="0" algn="l">
              <a:lnSpc>
                <a:spcPct val="115000"/>
              </a:lnSpc>
              <a:spcBef>
                <a:spcPts val="0"/>
              </a:spcBef>
              <a:spcAft>
                <a:spcPts val="0"/>
              </a:spcAft>
              <a:buSzPts val="1100"/>
              <a:buChar char="●"/>
            </a:pPr>
            <a:r>
              <a:rPr b="1" lang="en" sz="1100"/>
              <a:t>Water Needs:</a:t>
            </a:r>
            <a:r>
              <a:rPr lang="en" sz="1100"/>
              <a:t> Require regular access to clean water.</a:t>
            </a:r>
            <a:br>
              <a:rPr lang="en" sz="1100"/>
            </a:br>
            <a:endParaRPr sz="1100"/>
          </a:p>
        </p:txBody>
      </p:sp>
      <p:pic>
        <p:nvPicPr>
          <p:cNvPr id="45" name="Google Shape;45;p8"/>
          <p:cNvPicPr preferRelativeResize="0"/>
          <p:nvPr/>
        </p:nvPicPr>
        <p:blipFill>
          <a:blip r:embed="rId3">
            <a:alphaModFix/>
          </a:blip>
          <a:stretch>
            <a:fillRect/>
          </a:stretch>
        </p:blipFill>
        <p:spPr>
          <a:xfrm>
            <a:off x="5998475" y="763925"/>
            <a:ext cx="3019425" cy="3019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9"/>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Behavior &amp; Social Structure</a:t>
            </a:r>
            <a:endParaRPr/>
          </a:p>
        </p:txBody>
      </p:sp>
      <p:sp>
        <p:nvSpPr>
          <p:cNvPr id="51" name="Google Shape;51;p9"/>
          <p:cNvSpPr txBox="1"/>
          <p:nvPr/>
        </p:nvSpPr>
        <p:spPr>
          <a:xfrm>
            <a:off x="283475" y="1001075"/>
            <a:ext cx="64704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Social Nature:</a:t>
            </a:r>
            <a:r>
              <a:rPr lang="en" sz="1100"/>
              <a:t> Highly social herd animals.</a:t>
            </a:r>
            <a:br>
              <a:rPr lang="en" sz="1100"/>
            </a:br>
            <a:endParaRPr sz="1100"/>
          </a:p>
          <a:p>
            <a:pPr indent="0" lvl="0" marL="0" rtl="0" algn="l">
              <a:spcBef>
                <a:spcPts val="0"/>
              </a:spcBef>
              <a:spcAft>
                <a:spcPts val="0"/>
              </a:spcAft>
              <a:buNone/>
            </a:pPr>
            <a:r>
              <a:rPr b="1" lang="en" sz="1100"/>
              <a:t>Communication:</a:t>
            </a:r>
            <a:r>
              <a:rPr lang="en" sz="1100"/>
              <a:t> Use humming, ear positioning, body language.</a:t>
            </a:r>
            <a:br>
              <a:rPr lang="en" sz="1100"/>
            </a:br>
            <a:endParaRPr sz="1100"/>
          </a:p>
          <a:p>
            <a:pPr indent="0" lvl="0" marL="0" rtl="0" algn="l">
              <a:spcBef>
                <a:spcPts val="0"/>
              </a:spcBef>
              <a:spcAft>
                <a:spcPts val="0"/>
              </a:spcAft>
              <a:buNone/>
            </a:pPr>
            <a:r>
              <a:rPr b="1" lang="en" sz="1100"/>
              <a:t>Defensive Behavior:</a:t>
            </a:r>
            <a:r>
              <a:rPr lang="en" sz="1100"/>
              <a:t> Spitting when threatened or stressed.</a:t>
            </a:r>
            <a:br>
              <a:rPr lang="en" sz="1100"/>
            </a:br>
            <a:endParaRPr sz="1100"/>
          </a:p>
          <a:p>
            <a:pPr indent="0" lvl="0" marL="0" rtl="0" algn="l">
              <a:spcBef>
                <a:spcPts val="0"/>
              </a:spcBef>
              <a:spcAft>
                <a:spcPts val="0"/>
              </a:spcAft>
              <a:buNone/>
            </a:pPr>
            <a:r>
              <a:rPr b="1" lang="en" sz="1100"/>
              <a:t>Hygiene Habits:</a:t>
            </a:r>
            <a:r>
              <a:rPr lang="en" sz="1100"/>
              <a:t> Create communal dung piles.</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0"/>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Breeding &amp; Life Cycle</a:t>
            </a:r>
            <a:endParaRPr/>
          </a:p>
        </p:txBody>
      </p:sp>
      <p:sp>
        <p:nvSpPr>
          <p:cNvPr id="57" name="Google Shape;57;p10"/>
          <p:cNvSpPr txBox="1"/>
          <p:nvPr/>
        </p:nvSpPr>
        <p:spPr>
          <a:xfrm>
            <a:off x="376975" y="1164400"/>
            <a:ext cx="69171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Gestation:</a:t>
            </a:r>
            <a:r>
              <a:rPr lang="en" sz="1100"/>
              <a:t> Approximately 11.5 months.</a:t>
            </a:r>
            <a:br>
              <a:rPr lang="en" sz="1100"/>
            </a:br>
            <a:endParaRPr sz="1100"/>
          </a:p>
          <a:p>
            <a:pPr indent="0" lvl="0" marL="0" rtl="0" algn="l">
              <a:spcBef>
                <a:spcPts val="0"/>
              </a:spcBef>
              <a:spcAft>
                <a:spcPts val="0"/>
              </a:spcAft>
              <a:buNone/>
            </a:pPr>
            <a:r>
              <a:rPr b="1" lang="en" sz="1100"/>
              <a:t>Cria:</a:t>
            </a:r>
            <a:r>
              <a:rPr lang="en" sz="1100"/>
              <a:t> Name given to newborn llamas.</a:t>
            </a:r>
            <a:br>
              <a:rPr lang="en" sz="1100"/>
            </a:br>
            <a:endParaRPr sz="1100"/>
          </a:p>
          <a:p>
            <a:pPr indent="0" lvl="0" marL="0" rtl="0" algn="l">
              <a:spcBef>
                <a:spcPts val="0"/>
              </a:spcBef>
              <a:spcAft>
                <a:spcPts val="0"/>
              </a:spcAft>
              <a:buNone/>
            </a:pPr>
            <a:r>
              <a:rPr b="1" lang="en" sz="1100"/>
              <a:t>Early Life:</a:t>
            </a:r>
            <a:r>
              <a:rPr lang="en" sz="1100"/>
              <a:t> Standing and nursing shortly after birth.</a:t>
            </a:r>
            <a:br>
              <a:rPr lang="en" sz="1100"/>
            </a:br>
            <a:endParaRPr sz="1100"/>
          </a:p>
          <a:p>
            <a:pPr indent="0" lvl="0" marL="0" rtl="0" algn="l">
              <a:spcBef>
                <a:spcPts val="0"/>
              </a:spcBef>
              <a:spcAft>
                <a:spcPts val="0"/>
              </a:spcAft>
              <a:buNone/>
            </a:pPr>
            <a:r>
              <a:rPr b="1" lang="en" sz="1100"/>
              <a:t>Lifespan:</a:t>
            </a:r>
            <a:r>
              <a:rPr lang="en" sz="1100"/>
              <a:t> Typically 15-25 years.</a:t>
            </a:r>
            <a:endParaRPr sz="1100"/>
          </a:p>
        </p:txBody>
      </p:sp>
      <p:pic>
        <p:nvPicPr>
          <p:cNvPr id="58" name="Google Shape;58;p10"/>
          <p:cNvPicPr preferRelativeResize="0"/>
          <p:nvPr/>
        </p:nvPicPr>
        <p:blipFill>
          <a:blip r:embed="rId3">
            <a:alphaModFix/>
          </a:blip>
          <a:stretch>
            <a:fillRect/>
          </a:stretch>
        </p:blipFill>
        <p:spPr>
          <a:xfrm>
            <a:off x="4311600" y="826900"/>
            <a:ext cx="2304500" cy="2304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1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Historical &amp; Cultural Significance</a:t>
            </a:r>
            <a:endParaRPr/>
          </a:p>
        </p:txBody>
      </p:sp>
      <p:sp>
        <p:nvSpPr>
          <p:cNvPr id="64" name="Google Shape;64;p11"/>
          <p:cNvSpPr txBox="1"/>
          <p:nvPr/>
        </p:nvSpPr>
        <p:spPr>
          <a:xfrm>
            <a:off x="145525" y="1461800"/>
            <a:ext cx="59130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Domestication:</a:t>
            </a:r>
            <a:r>
              <a:rPr lang="en" sz="1100"/>
              <a:t> Occurred 4,000-5,000 years ago.</a:t>
            </a:r>
            <a:br>
              <a:rPr lang="en" sz="1100"/>
            </a:br>
            <a:endParaRPr sz="1100"/>
          </a:p>
          <a:p>
            <a:pPr indent="0" lvl="0" marL="0" rtl="0" algn="l">
              <a:spcBef>
                <a:spcPts val="0"/>
              </a:spcBef>
              <a:spcAft>
                <a:spcPts val="0"/>
              </a:spcAft>
              <a:buNone/>
            </a:pPr>
            <a:r>
              <a:rPr b="1" lang="en" sz="1100"/>
              <a:t>Uses Historically:</a:t>
            </a:r>
            <a:r>
              <a:rPr lang="en" sz="1100"/>
              <a:t> Transport, wool, food, rituals.</a:t>
            </a:r>
            <a:br>
              <a:rPr lang="en" sz="1100"/>
            </a:br>
            <a:endParaRPr sz="1100"/>
          </a:p>
          <a:p>
            <a:pPr indent="0" lvl="0" marL="0" rtl="0" algn="l">
              <a:spcBef>
                <a:spcPts val="0"/>
              </a:spcBef>
              <a:spcAft>
                <a:spcPts val="0"/>
              </a:spcAft>
              <a:buNone/>
            </a:pPr>
            <a:r>
              <a:rPr b="1" lang="en" sz="1100"/>
              <a:t>Cultural Role:</a:t>
            </a:r>
            <a:r>
              <a:rPr lang="en" sz="1100"/>
              <a:t> Symbolic importance in Andean cultures.</a:t>
            </a:r>
            <a:endParaRPr sz="1100"/>
          </a:p>
        </p:txBody>
      </p:sp>
      <p:pic>
        <p:nvPicPr>
          <p:cNvPr id="65" name="Google Shape;65;p11"/>
          <p:cNvPicPr preferRelativeResize="0"/>
          <p:nvPr/>
        </p:nvPicPr>
        <p:blipFill>
          <a:blip r:embed="rId3">
            <a:alphaModFix/>
          </a:blip>
          <a:stretch>
            <a:fillRect/>
          </a:stretch>
        </p:blipFill>
        <p:spPr>
          <a:xfrm>
            <a:off x="6206725" y="680150"/>
            <a:ext cx="2780675" cy="2780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2"/>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Modern Uses of Llamas</a:t>
            </a:r>
            <a:endParaRPr/>
          </a:p>
        </p:txBody>
      </p:sp>
      <p:sp>
        <p:nvSpPr>
          <p:cNvPr id="71" name="Google Shape;71;p12"/>
          <p:cNvSpPr txBox="1"/>
          <p:nvPr/>
        </p:nvSpPr>
        <p:spPr>
          <a:xfrm>
            <a:off x="205225" y="1426475"/>
            <a:ext cx="65361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Fiber Production:</a:t>
            </a:r>
            <a:r>
              <a:rPr lang="en" sz="1100"/>
              <a:t> High-quality wool for textiles.</a:t>
            </a:r>
            <a:br>
              <a:rPr lang="en" sz="1100"/>
            </a:br>
            <a:endParaRPr sz="1100"/>
          </a:p>
          <a:p>
            <a:pPr indent="0" lvl="0" marL="0" rtl="0" algn="l">
              <a:spcBef>
                <a:spcPts val="0"/>
              </a:spcBef>
              <a:spcAft>
                <a:spcPts val="0"/>
              </a:spcAft>
              <a:buNone/>
            </a:pPr>
            <a:r>
              <a:rPr b="1" lang="en" sz="1100"/>
              <a:t>Pack Animals:</a:t>
            </a:r>
            <a:r>
              <a:rPr lang="en" sz="1100"/>
              <a:t> Popular in hiking and trekking tourism.</a:t>
            </a:r>
            <a:br>
              <a:rPr lang="en" sz="1100"/>
            </a:br>
            <a:endParaRPr sz="1100"/>
          </a:p>
          <a:p>
            <a:pPr indent="0" lvl="0" marL="0" rtl="0" algn="l">
              <a:spcBef>
                <a:spcPts val="0"/>
              </a:spcBef>
              <a:spcAft>
                <a:spcPts val="0"/>
              </a:spcAft>
              <a:buNone/>
            </a:pPr>
            <a:r>
              <a:rPr b="1" lang="en" sz="1100"/>
              <a:t>Therapy Animals:</a:t>
            </a:r>
            <a:r>
              <a:rPr lang="en" sz="1100"/>
              <a:t> Gentle temperament makes them suitable.</a:t>
            </a:r>
            <a:br>
              <a:rPr lang="en" sz="1100"/>
            </a:br>
            <a:endParaRPr sz="1100"/>
          </a:p>
          <a:p>
            <a:pPr indent="0" lvl="0" marL="0" rtl="0" algn="l">
              <a:spcBef>
                <a:spcPts val="0"/>
              </a:spcBef>
              <a:spcAft>
                <a:spcPts val="0"/>
              </a:spcAft>
              <a:buNone/>
            </a:pPr>
            <a:r>
              <a:rPr b="1" lang="en" sz="1100"/>
              <a:t>Guard Animals:</a:t>
            </a:r>
            <a:r>
              <a:rPr lang="en" sz="1100"/>
              <a:t> Effective protectors of sheep and goats from predators.</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Conservation &amp; Welfare</a:t>
            </a:r>
            <a:endParaRPr/>
          </a:p>
        </p:txBody>
      </p:sp>
      <p:sp>
        <p:nvSpPr>
          <p:cNvPr id="77" name="Google Shape;77;p13"/>
          <p:cNvSpPr txBox="1"/>
          <p:nvPr/>
        </p:nvSpPr>
        <p:spPr>
          <a:xfrm>
            <a:off x="196850" y="1323575"/>
            <a:ext cx="73401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t>Conservation:</a:t>
            </a:r>
            <a:r>
              <a:rPr lang="en" sz="1100"/>
              <a:t> Focus on wild relatives like guanacos, vicuñas.</a:t>
            </a:r>
            <a:br>
              <a:rPr lang="en" sz="1100"/>
            </a:br>
            <a:endParaRPr sz="1100"/>
          </a:p>
          <a:p>
            <a:pPr indent="0" lvl="0" marL="0" rtl="0" algn="l">
              <a:spcBef>
                <a:spcPts val="0"/>
              </a:spcBef>
              <a:spcAft>
                <a:spcPts val="0"/>
              </a:spcAft>
              <a:buNone/>
            </a:pPr>
            <a:r>
              <a:rPr b="1" lang="en" sz="1100"/>
              <a:t>Threats:</a:t>
            </a:r>
            <a:r>
              <a:rPr lang="en" sz="1100"/>
              <a:t> Habitat loss, climate change impact ecosystems.</a:t>
            </a:r>
            <a:br>
              <a:rPr lang="en" sz="1100"/>
            </a:br>
            <a:endParaRPr sz="1100"/>
          </a:p>
          <a:p>
            <a:pPr indent="0" lvl="0" marL="0" rtl="0" algn="l">
              <a:spcBef>
                <a:spcPts val="0"/>
              </a:spcBef>
              <a:spcAft>
                <a:spcPts val="0"/>
              </a:spcAft>
              <a:buNone/>
            </a:pPr>
            <a:r>
              <a:rPr b="1" lang="en" sz="1100"/>
              <a:t>Ethical Care:</a:t>
            </a:r>
            <a:r>
              <a:rPr lang="en" sz="1100"/>
              <a:t> Importance of proper shearing, humane living conditions, veterinary care.</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Quarterly business review">
  <a:themeElements>
    <a:clrScheme name="Simple Light">
      <a:dk1>
        <a:srgbClr val="131313"/>
      </a:dk1>
      <a:lt1>
        <a:srgbClr val="FAFAFA"/>
      </a:lt1>
      <a:dk2>
        <a:srgbClr val="B5B5B7"/>
      </a:dk2>
      <a:lt2>
        <a:srgbClr val="EAE1E2"/>
      </a:lt2>
      <a:accent1>
        <a:srgbClr val="7D57AE"/>
      </a:accent1>
      <a:accent2>
        <a:srgbClr val="E8C8C7"/>
      </a:accent2>
      <a:accent3>
        <a:srgbClr val="2F5C7C"/>
      </a:accent3>
      <a:accent4>
        <a:srgbClr val="DECEE8"/>
      </a:accent4>
      <a:accent5>
        <a:srgbClr val="B0BFDE"/>
      </a:accent5>
      <a:accent6>
        <a:srgbClr val="DDEAFB"/>
      </a:accent6>
      <a:hlink>
        <a:srgbClr val="2F5C7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